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0" r:id="rId3"/>
    <p:sldId id="258" r:id="rId4"/>
    <p:sldId id="261" r:id="rId5"/>
    <p:sldId id="262" r:id="rId6"/>
    <p:sldId id="264" r:id="rId7"/>
    <p:sldId id="282" r:id="rId8"/>
    <p:sldId id="28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02" d="100"/>
          <a:sy n="102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jpg>
</file>

<file path=ppt/media/image20.png>
</file>

<file path=ppt/media/image21.tiff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EF1F5D-9090-0B4D-AE7E-F493CED20D6A}" type="datetimeFigureOut">
              <a:rPr lang="en-US" smtClean="0"/>
              <a:t>8/1/19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667E0-AB6A-2D42-B141-031312512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030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4d4beec631_2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4213"/>
            <a:ext cx="6099175" cy="34305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4" name="Google Shape;1384;g4d4beec631_2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325" tIns="42150" rIns="84325" bIns="42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1385" name="Google Shape;1385;g4d4beec631_2_219:notes"/>
          <p:cNvSpPr txBox="1">
            <a:spLocks noGrp="1"/>
          </p:cNvSpPr>
          <p:nvPr>
            <p:ph type="sldNum" idx="12"/>
          </p:nvPr>
        </p:nvSpPr>
        <p:spPr>
          <a:xfrm>
            <a:off x="3884614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325" tIns="42150" rIns="84325" bIns="421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/>
              <a:t>1</a:t>
            </a:fld>
            <a:endParaRPr sz="1300"/>
          </a:p>
        </p:txBody>
      </p:sp>
    </p:spTree>
    <p:extLst>
      <p:ext uri="{BB962C8B-B14F-4D97-AF65-F5344CB8AC3E}">
        <p14:creationId xmlns:p14="http://schemas.microsoft.com/office/powerpoint/2010/main" val="5243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g4ca894b0cf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20763" y="517525"/>
            <a:ext cx="4605337" cy="2590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4" name="Google Shape;1394;g4ca894b0cf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325" tIns="42150" rIns="84325" bIns="421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00"/>
          </a:p>
        </p:txBody>
      </p:sp>
      <p:sp>
        <p:nvSpPr>
          <p:cNvPr id="1395" name="Google Shape;1395;g4ca894b0cf_0_337:notes"/>
          <p:cNvSpPr txBox="1">
            <a:spLocks noGrp="1"/>
          </p:cNvSpPr>
          <p:nvPr>
            <p:ph type="sldNum" idx="12"/>
          </p:nvPr>
        </p:nvSpPr>
        <p:spPr>
          <a:xfrm>
            <a:off x="3884614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325" tIns="42150" rIns="84325" bIns="421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2378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4d4beec631_2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2538" y="863600"/>
            <a:ext cx="4141787" cy="233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6" name="Google Shape;1416;g4d4beec631_2_253:notes"/>
          <p:cNvSpPr txBox="1">
            <a:spLocks noGrp="1"/>
          </p:cNvSpPr>
          <p:nvPr>
            <p:ph type="body" idx="1"/>
          </p:nvPr>
        </p:nvSpPr>
        <p:spPr>
          <a:xfrm>
            <a:off x="664571" y="3323783"/>
            <a:ext cx="5316565" cy="2719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075" tIns="41025" rIns="82075" bIns="41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</a:pPr>
            <a:endParaRPr sz="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7" name="Google Shape;1417;g4d4beec631_2_253:notes"/>
          <p:cNvSpPr txBox="1">
            <a:spLocks noGrp="1"/>
          </p:cNvSpPr>
          <p:nvPr>
            <p:ph type="sldNum" idx="12"/>
          </p:nvPr>
        </p:nvSpPr>
        <p:spPr>
          <a:xfrm>
            <a:off x="3764362" y="6560035"/>
            <a:ext cx="2879806" cy="346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075" tIns="41025" rIns="82075" bIns="410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fld id="{00000000-1234-1234-1234-123412341234}" type="slidenum"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51486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4da5364db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4da5364db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Martijn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do this with a network of data centers in a 100+ cities across the world, including China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We’ve built an industrial grade network with enough capacity to handle 10% of the internet's requests every day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seeing 10% of the traffic on the internet each day - it makes our network smarter. We will touch on that in shortly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First, let’s talk about what we do differently...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75239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g4da5364dba_0_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6" name="Google Shape;1446;g4da5364dba_0_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Anycast/ Reverse Proxy; GRE tunnel not required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>
                <a:solidFill>
                  <a:schemeClr val="dk1"/>
                </a:solidFill>
              </a:rPr>
              <a:t>Same software in every PoP, “like Southwest point-to-point”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b="1">
                <a:solidFill>
                  <a:schemeClr val="dk1"/>
                </a:solidFill>
              </a:rPr>
              <a:t>(Haechul: we need to spell out how DNS-based DDoS solutions can solve the limitation of traditional solutions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SOC or ISO Compliance - Sec Compliance 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   Which ones are most frequent - SOC1 &amp; SOC2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TLS Termination - Cert Options, Cert storage, Encryption paths</a:t>
            </a:r>
            <a:endParaRPr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b="1">
                <a:solidFill>
                  <a:schemeClr val="dk1"/>
                </a:solidFill>
              </a:rPr>
              <a:t>FAQ?</a:t>
            </a:r>
            <a:endParaRPr b="1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864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4ca894b0cf_0_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4213"/>
            <a:ext cx="6099175" cy="34305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3" name="Google Shape;1483;g4ca894b0cf_0_7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325" tIns="42150" rIns="84325" bIns="421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300"/>
              <a:t>Checkpoint 4 Core Licensing Fees/Year = $32K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</a:pPr>
            <a:r>
              <a:rPr lang="en" sz="1300"/>
              <a:t>Annual OpEx (for MultiCloud) = 1.5 HC (~$150K/year)</a:t>
            </a: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</a:pP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</a:pPr>
            <a:r>
              <a:rPr lang="en" sz="1300"/>
              <a:t>Vs </a:t>
            </a: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</a:pPr>
            <a:r>
              <a:rPr lang="en" sz="1300"/>
              <a:t>CIS Standard @ $275/domain/mo = $3.3K</a:t>
            </a: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</a:pPr>
            <a:r>
              <a:rPr lang="en" sz="1300"/>
              <a:t>OpEx savings (-1.25HC) 0.25 HC = $25K</a:t>
            </a: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</a:pP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</a:pPr>
            <a:r>
              <a:rPr lang="en" sz="1300" b="1" i="1"/>
              <a:t>Net Cost avoidance ~150K/yr</a:t>
            </a:r>
            <a:endParaRPr sz="1300" b="1" i="1"/>
          </a:p>
        </p:txBody>
      </p:sp>
      <p:sp>
        <p:nvSpPr>
          <p:cNvPr id="1484" name="Google Shape;1484;g4ca894b0cf_0_765:notes"/>
          <p:cNvSpPr txBox="1">
            <a:spLocks noGrp="1"/>
          </p:cNvSpPr>
          <p:nvPr>
            <p:ph type="sldNum" idx="12"/>
          </p:nvPr>
        </p:nvSpPr>
        <p:spPr>
          <a:xfrm>
            <a:off x="3884614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325" tIns="42150" rIns="84325" bIns="421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7474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g4d4beec631_2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82075" tIns="82075" rIns="82075" bIns="82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7" name="Google Shape;1847;g4d4beec631_2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4213"/>
            <a:ext cx="6099175" cy="34305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86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09C78-A609-3A42-9C32-C4B08CB10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197682-ADF2-5F43-A1E9-4870FD4BE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D5CC6-3749-DE4B-BF6C-831BAFC12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908F2-27AB-8D4C-8EF1-9EC315B1F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1E23F-3517-4F49-AC0C-CF5F86857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35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8B9B-97E9-544C-93C3-7D13B431E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97DCEA-DB37-9B4B-9B6E-4A05E43058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A5888-A980-7249-BD75-1038BD664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26BED-50AD-D24A-8126-72BB7DC9D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9253E-3D49-1D46-AE10-C7F6E9632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421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4CAEBD-FFA8-194A-93AF-B8BBFE33BA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982EA4-FC70-E642-8383-0FB112E29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71242-DDF7-054F-999A-4EC80E62D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5274E-E004-F84A-8ED1-C57CE5494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32FFB-BFA0-0F49-8B43-955348728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5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, title, text">
  <p:cSld name="section, title, 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304800" y="548640"/>
            <a:ext cx="5486400" cy="5770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3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3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3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3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3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3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3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3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3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body" idx="1"/>
          </p:nvPr>
        </p:nvSpPr>
        <p:spPr>
          <a:xfrm>
            <a:off x="6400800" y="658368"/>
            <a:ext cx="5486400" cy="5599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609585" marR="0" lvl="0" indent="-304792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1219170" marR="0" lvl="1" indent="-397923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8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828754" marR="0" lvl="2" indent="-397923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2438339" marR="0" lvl="3" indent="-397923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8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3047924" marR="0" lvl="4" indent="-397923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8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3657509" marR="0" lvl="5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4267093" marR="0" lvl="6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4876678" marR="0" lvl="7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5486263" marR="0" lvl="8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body" idx="2"/>
          </p:nvPr>
        </p:nvSpPr>
        <p:spPr>
          <a:xfrm>
            <a:off x="304800" y="267418"/>
            <a:ext cx="5486400" cy="400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609585" marR="0" lvl="0" indent="-304792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1219170" marR="0" lvl="1" indent="-397923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8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828754" marR="0" lvl="2" indent="-397923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2438339" marR="0" lvl="3" indent="-397923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8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3047924" marR="0" lvl="4" indent="-397923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sz="18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3657509" marR="0" lvl="5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4267093" marR="0" lvl="6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4876678" marR="0" lvl="7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5486263" marR="0" lvl="8" indent="-431789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ldNum" idx="12"/>
          </p:nvPr>
        </p:nvSpPr>
        <p:spPr>
          <a:xfrm>
            <a:off x="9144000" y="6434667"/>
            <a:ext cx="2743200" cy="184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IBM Plex Sans"/>
              <a:buNone/>
              <a:defRPr sz="8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IBM Plex Sans"/>
              <a:buNone/>
              <a:defRPr sz="8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IBM Plex Sans"/>
              <a:buNone/>
              <a:defRPr sz="8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IBM Plex Sans"/>
              <a:buNone/>
              <a:defRPr sz="8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IBM Plex Sans"/>
              <a:buNone/>
              <a:defRPr sz="8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IBM Plex Sans"/>
              <a:buNone/>
              <a:defRPr sz="8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IBM Plex Sans"/>
              <a:buNone/>
              <a:defRPr sz="8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IBM Plex Sans"/>
              <a:buNone/>
              <a:defRPr sz="8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IBM Plex Sans"/>
              <a:buNone/>
              <a:defRPr sz="8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19" name="Google Shape;119;p17"/>
          <p:cNvSpPr txBox="1">
            <a:spLocks noGrp="1"/>
          </p:cNvSpPr>
          <p:nvPr>
            <p:ph type="ftr" idx="11"/>
          </p:nvPr>
        </p:nvSpPr>
        <p:spPr>
          <a:xfrm>
            <a:off x="304800" y="6434667"/>
            <a:ext cx="8534400" cy="184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IBM Plex Sans"/>
              <a:buNone/>
              <a:defRPr sz="8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733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733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733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733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733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733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733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733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49329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tx">
  <p:cSld name="1_Title and content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70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70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47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558786" rtl="0">
              <a:spcBef>
                <a:spcPts val="800"/>
              </a:spcBef>
              <a:spcAft>
                <a:spcPts val="0"/>
              </a:spcAft>
              <a:buClr>
                <a:srgbClr val="404041"/>
              </a:buClr>
              <a:buSzPts val="3000"/>
              <a:buChar char="●"/>
              <a:defRPr>
                <a:solidFill>
                  <a:srgbClr val="404041"/>
                </a:solidFill>
              </a:defRPr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2400"/>
              <a:buChar char="○"/>
              <a:defRPr>
                <a:solidFill>
                  <a:srgbClr val="404041"/>
                </a:solidFill>
              </a:defRPr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2400"/>
              <a:buChar char="■"/>
              <a:defRPr>
                <a:solidFill>
                  <a:srgbClr val="404041"/>
                </a:solidFill>
              </a:defRPr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●"/>
              <a:defRPr>
                <a:solidFill>
                  <a:srgbClr val="404041"/>
                </a:solidFill>
              </a:defRPr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○"/>
              <a:defRPr>
                <a:solidFill>
                  <a:srgbClr val="404041"/>
                </a:solidFill>
              </a:defRPr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■"/>
              <a:defRPr>
                <a:solidFill>
                  <a:srgbClr val="404041"/>
                </a:solidFill>
              </a:defRPr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●"/>
              <a:defRPr>
                <a:solidFill>
                  <a:srgbClr val="404041"/>
                </a:solidFill>
              </a:defRPr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○"/>
              <a:defRPr>
                <a:solidFill>
                  <a:srgbClr val="404041"/>
                </a:solidFill>
              </a:defRPr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■"/>
              <a:defRPr>
                <a:solidFill>
                  <a:srgbClr val="404041"/>
                </a:solidFill>
              </a:defRPr>
            </a:lvl9pPr>
          </a:lstStyle>
          <a:p>
            <a:endParaRPr/>
          </a:p>
        </p:txBody>
      </p:sp>
      <p:pic>
        <p:nvPicPr>
          <p:cNvPr id="349" name="Google Shape;349;p70" descr="cf-logo-v-cmyk-slide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7401" y="6158965"/>
            <a:ext cx="1229441" cy="4081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08217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187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4A60"/>
              </a:buClr>
              <a:buSzPts val="2300"/>
              <a:buFont typeface="Arial"/>
              <a:buNone/>
              <a:defRPr sz="3067" b="1">
                <a:solidFill>
                  <a:srgbClr val="264A6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cxnSp>
        <p:nvCxnSpPr>
          <p:cNvPr id="834" name="Google Shape;834;p187"/>
          <p:cNvCxnSpPr/>
          <p:nvPr/>
        </p:nvCxnSpPr>
        <p:spPr>
          <a:xfrm>
            <a:off x="0" y="785813"/>
            <a:ext cx="12192000" cy="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4682784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8">
          <p15:clr>
            <a:srgbClr val="FBAE40"/>
          </p15:clr>
        </p15:guide>
        <p15:guide id="2" pos="288">
          <p15:clr>
            <a:srgbClr val="FBAE40"/>
          </p15:clr>
        </p15:guide>
        <p15:guide id="3" orient="horz" pos="3024">
          <p15:clr>
            <a:srgbClr val="FBAE40"/>
          </p15:clr>
        </p15:guide>
        <p15:guide id="4" pos="5472">
          <p15:clr>
            <a:srgbClr val="FBAE40"/>
          </p15:clr>
        </p15:guide>
        <p15:guide id="5" pos="2880">
          <p15:clr>
            <a:srgbClr val="FBAE40"/>
          </p15:clr>
        </p15:guide>
        <p15:guide id="6" orient="horz" pos="162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sldNum" idx="12"/>
          </p:nvPr>
        </p:nvSpPr>
        <p:spPr>
          <a:xfrm>
            <a:off x="9144000" y="6435307"/>
            <a:ext cx="2743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22" name="Google Shape;122;p18"/>
          <p:cNvSpPr txBox="1">
            <a:spLocks noGrp="1"/>
          </p:cNvSpPr>
          <p:nvPr>
            <p:ph type="ftr" idx="11"/>
          </p:nvPr>
        </p:nvSpPr>
        <p:spPr>
          <a:xfrm>
            <a:off x="304800" y="6435307"/>
            <a:ext cx="85344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body" idx="1"/>
          </p:nvPr>
        </p:nvSpPr>
        <p:spPr>
          <a:xfrm>
            <a:off x="304800" y="256034"/>
            <a:ext cx="2438400" cy="5878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609585" lvl="0" indent="-440256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2133"/>
            </a:lvl1pPr>
            <a:lvl2pPr marL="1219170" lvl="1" indent="-304792" algn="l">
              <a:lnSpc>
                <a:spcPct val="90000"/>
              </a:lnSpc>
              <a:spcBef>
                <a:spcPts val="1467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sz="1467"/>
            </a:lvl2pPr>
            <a:lvl3pPr marL="1828754" lvl="2" indent="-3979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467"/>
            </a:lvl3pPr>
            <a:lvl4pPr marL="2438339" lvl="3" indent="-3979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467"/>
            </a:lvl4pPr>
            <a:lvl5pPr marL="3047924" lvl="4" indent="-3979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467"/>
            </a:lvl5pPr>
            <a:lvl6pPr marL="3657509" lvl="5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850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 image">
  <p:cSld name="1_Title slide imag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4"/>
          <p:cNvGrpSpPr/>
          <p:nvPr/>
        </p:nvGrpSpPr>
        <p:grpSpPr>
          <a:xfrm>
            <a:off x="10744200" y="6400801"/>
            <a:ext cx="842637" cy="341479"/>
            <a:chOff x="1938338" y="2368551"/>
            <a:chExt cx="5260976" cy="2132013"/>
          </a:xfrm>
        </p:grpSpPr>
        <p:sp>
          <p:nvSpPr>
            <p:cNvPr id="62" name="Google Shape;62;p14"/>
            <p:cNvSpPr/>
            <p:nvPr/>
          </p:nvSpPr>
          <p:spPr>
            <a:xfrm>
              <a:off x="5208588" y="2936876"/>
              <a:ext cx="758825" cy="141288"/>
            </a:xfrm>
            <a:custGeom>
              <a:avLst/>
              <a:gdLst/>
              <a:ahLst/>
              <a:cxnLst/>
              <a:rect l="l" t="t" r="r" b="b"/>
              <a:pathLst>
                <a:path w="478" h="89" extrusionOk="0">
                  <a:moveTo>
                    <a:pt x="0" y="0"/>
                  </a:moveTo>
                  <a:lnTo>
                    <a:pt x="448" y="0"/>
                  </a:lnTo>
                  <a:lnTo>
                    <a:pt x="455" y="22"/>
                  </a:lnTo>
                  <a:lnTo>
                    <a:pt x="461" y="40"/>
                  </a:lnTo>
                  <a:lnTo>
                    <a:pt x="466" y="56"/>
                  </a:lnTo>
                  <a:lnTo>
                    <a:pt x="473" y="72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6156326" y="2936876"/>
              <a:ext cx="758825" cy="141288"/>
            </a:xfrm>
            <a:custGeom>
              <a:avLst/>
              <a:gdLst/>
              <a:ahLst/>
              <a:cxnLst/>
              <a:rect l="l" t="t" r="r" b="b"/>
              <a:pathLst>
                <a:path w="478" h="89" extrusionOk="0">
                  <a:moveTo>
                    <a:pt x="30" y="0"/>
                  </a:moveTo>
                  <a:lnTo>
                    <a:pt x="478" y="0"/>
                  </a:lnTo>
                  <a:lnTo>
                    <a:pt x="478" y="89"/>
                  </a:lnTo>
                  <a:lnTo>
                    <a:pt x="0" y="89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5635626" y="3221038"/>
              <a:ext cx="427038" cy="141288"/>
            </a:xfrm>
            <a:custGeom>
              <a:avLst/>
              <a:gdLst/>
              <a:ahLst/>
              <a:cxnLst/>
              <a:rect l="l" t="t" r="r" b="b"/>
              <a:pathLst>
                <a:path w="269" h="89" extrusionOk="0">
                  <a:moveTo>
                    <a:pt x="0" y="0"/>
                  </a:moveTo>
                  <a:lnTo>
                    <a:pt x="239" y="0"/>
                  </a:lnTo>
                  <a:lnTo>
                    <a:pt x="242" y="8"/>
                  </a:lnTo>
                  <a:lnTo>
                    <a:pt x="245" y="19"/>
                  </a:lnTo>
                  <a:lnTo>
                    <a:pt x="249" y="31"/>
                  </a:lnTo>
                  <a:lnTo>
                    <a:pt x="254" y="45"/>
                  </a:lnTo>
                  <a:lnTo>
                    <a:pt x="258" y="58"/>
                  </a:lnTo>
                  <a:lnTo>
                    <a:pt x="262" y="70"/>
                  </a:lnTo>
                  <a:lnTo>
                    <a:pt x="266" y="80"/>
                  </a:lnTo>
                  <a:lnTo>
                    <a:pt x="268" y="87"/>
                  </a:lnTo>
                  <a:lnTo>
                    <a:pt x="269" y="89"/>
                  </a:lnTo>
                  <a:lnTo>
                    <a:pt x="30" y="89"/>
                  </a:lnTo>
                  <a:lnTo>
                    <a:pt x="27" y="82"/>
                  </a:lnTo>
                  <a:lnTo>
                    <a:pt x="23" y="71"/>
                  </a:lnTo>
                  <a:lnTo>
                    <a:pt x="19" y="59"/>
                  </a:lnTo>
                  <a:lnTo>
                    <a:pt x="15" y="45"/>
                  </a:lnTo>
                  <a:lnTo>
                    <a:pt x="10" y="32"/>
                  </a:lnTo>
                  <a:lnTo>
                    <a:pt x="6" y="20"/>
                  </a:lnTo>
                  <a:lnTo>
                    <a:pt x="3" y="10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6062663" y="3221038"/>
              <a:ext cx="425450" cy="141288"/>
            </a:xfrm>
            <a:custGeom>
              <a:avLst/>
              <a:gdLst/>
              <a:ahLst/>
              <a:cxnLst/>
              <a:rect l="l" t="t" r="r" b="b"/>
              <a:pathLst>
                <a:path w="268" h="89" extrusionOk="0">
                  <a:moveTo>
                    <a:pt x="29" y="0"/>
                  </a:moveTo>
                  <a:lnTo>
                    <a:pt x="268" y="0"/>
                  </a:lnTo>
                  <a:lnTo>
                    <a:pt x="238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5730876" y="3505201"/>
              <a:ext cx="663575" cy="142875"/>
            </a:xfrm>
            <a:custGeom>
              <a:avLst/>
              <a:gdLst/>
              <a:ahLst/>
              <a:cxnLst/>
              <a:rect l="l" t="t" r="r" b="b"/>
              <a:pathLst>
                <a:path w="418" h="90" extrusionOk="0">
                  <a:moveTo>
                    <a:pt x="0" y="0"/>
                  </a:moveTo>
                  <a:lnTo>
                    <a:pt x="418" y="0"/>
                  </a:lnTo>
                  <a:lnTo>
                    <a:pt x="388" y="90"/>
                  </a:lnTo>
                  <a:lnTo>
                    <a:pt x="30" y="90"/>
                  </a:lnTo>
                  <a:lnTo>
                    <a:pt x="22" y="68"/>
                  </a:lnTo>
                  <a:lnTo>
                    <a:pt x="16" y="50"/>
                  </a:lnTo>
                  <a:lnTo>
                    <a:pt x="11" y="34"/>
                  </a:lnTo>
                  <a:lnTo>
                    <a:pt x="6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5208588" y="3790951"/>
              <a:ext cx="427038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6488113" y="3790951"/>
              <a:ext cx="427038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5208588" y="3505201"/>
              <a:ext cx="427038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6488113" y="3505201"/>
              <a:ext cx="427038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5208588" y="3221038"/>
              <a:ext cx="427038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6488113" y="3221038"/>
              <a:ext cx="427038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4924426" y="4075113"/>
              <a:ext cx="711200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4924426" y="4359276"/>
              <a:ext cx="711200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3360738" y="3790951"/>
              <a:ext cx="427038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3360738" y="2936876"/>
              <a:ext cx="427038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2222501" y="3790951"/>
              <a:ext cx="427038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2222501" y="3505201"/>
              <a:ext cx="427038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2222501" y="3221038"/>
              <a:ext cx="427038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2222501" y="2936876"/>
              <a:ext cx="427038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1938338" y="4075113"/>
              <a:ext cx="995363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1938338" y="4359276"/>
              <a:ext cx="995363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1938338" y="2368551"/>
              <a:ext cx="995363" cy="142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1938338" y="2652713"/>
              <a:ext cx="995363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4924426" y="2368551"/>
              <a:ext cx="854075" cy="142875"/>
            </a:xfrm>
            <a:custGeom>
              <a:avLst/>
              <a:gdLst/>
              <a:ahLst/>
              <a:cxnLst/>
              <a:rect l="l" t="t" r="r" b="b"/>
              <a:pathLst>
                <a:path w="538" h="90" extrusionOk="0">
                  <a:moveTo>
                    <a:pt x="0" y="0"/>
                  </a:moveTo>
                  <a:lnTo>
                    <a:pt x="508" y="0"/>
                  </a:lnTo>
                  <a:lnTo>
                    <a:pt x="514" y="17"/>
                  </a:lnTo>
                  <a:lnTo>
                    <a:pt x="519" y="33"/>
                  </a:lnTo>
                  <a:lnTo>
                    <a:pt x="524" y="49"/>
                  </a:lnTo>
                  <a:lnTo>
                    <a:pt x="530" y="68"/>
                  </a:lnTo>
                  <a:lnTo>
                    <a:pt x="538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4924426" y="2652713"/>
              <a:ext cx="947738" cy="141288"/>
            </a:xfrm>
            <a:custGeom>
              <a:avLst/>
              <a:gdLst/>
              <a:ahLst/>
              <a:cxnLst/>
              <a:rect l="l" t="t" r="r" b="b"/>
              <a:pathLst>
                <a:path w="597" h="89" extrusionOk="0">
                  <a:moveTo>
                    <a:pt x="0" y="0"/>
                  </a:moveTo>
                  <a:lnTo>
                    <a:pt x="567" y="0"/>
                  </a:lnTo>
                  <a:lnTo>
                    <a:pt x="573" y="17"/>
                  </a:lnTo>
                  <a:lnTo>
                    <a:pt x="577" y="29"/>
                  </a:lnTo>
                  <a:lnTo>
                    <a:pt x="581" y="40"/>
                  </a:lnTo>
                  <a:lnTo>
                    <a:pt x="584" y="50"/>
                  </a:lnTo>
                  <a:lnTo>
                    <a:pt x="587" y="60"/>
                  </a:lnTo>
                  <a:lnTo>
                    <a:pt x="592" y="73"/>
                  </a:lnTo>
                  <a:lnTo>
                    <a:pt x="59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6346826" y="2368551"/>
              <a:ext cx="852488" cy="142875"/>
            </a:xfrm>
            <a:custGeom>
              <a:avLst/>
              <a:gdLst/>
              <a:ahLst/>
              <a:cxnLst/>
              <a:rect l="l" t="t" r="r" b="b"/>
              <a:pathLst>
                <a:path w="537" h="90" extrusionOk="0">
                  <a:moveTo>
                    <a:pt x="30" y="0"/>
                  </a:moveTo>
                  <a:lnTo>
                    <a:pt x="537" y="0"/>
                  </a:lnTo>
                  <a:lnTo>
                    <a:pt x="537" y="90"/>
                  </a:lnTo>
                  <a:lnTo>
                    <a:pt x="0" y="9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6253163" y="2652713"/>
              <a:ext cx="946150" cy="141288"/>
            </a:xfrm>
            <a:custGeom>
              <a:avLst/>
              <a:gdLst/>
              <a:ahLst/>
              <a:cxnLst/>
              <a:rect l="l" t="t" r="r" b="b"/>
              <a:pathLst>
                <a:path w="596" h="89" extrusionOk="0">
                  <a:moveTo>
                    <a:pt x="29" y="0"/>
                  </a:moveTo>
                  <a:lnTo>
                    <a:pt x="596" y="0"/>
                  </a:lnTo>
                  <a:lnTo>
                    <a:pt x="596" y="89"/>
                  </a:lnTo>
                  <a:lnTo>
                    <a:pt x="0" y="8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6488113" y="4075113"/>
              <a:ext cx="711200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6488113" y="4359276"/>
              <a:ext cx="711200" cy="141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6015038" y="4359276"/>
              <a:ext cx="93663" cy="141288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0" y="0"/>
                  </a:moveTo>
                  <a:lnTo>
                    <a:pt x="59" y="0"/>
                  </a:lnTo>
                  <a:lnTo>
                    <a:pt x="30" y="89"/>
                  </a:lnTo>
                  <a:lnTo>
                    <a:pt x="29" y="86"/>
                  </a:lnTo>
                  <a:lnTo>
                    <a:pt x="27" y="80"/>
                  </a:lnTo>
                  <a:lnTo>
                    <a:pt x="23" y="70"/>
                  </a:lnTo>
                  <a:lnTo>
                    <a:pt x="19" y="58"/>
                  </a:lnTo>
                  <a:lnTo>
                    <a:pt x="15" y="44"/>
                  </a:lnTo>
                  <a:lnTo>
                    <a:pt x="10" y="31"/>
                  </a:lnTo>
                  <a:lnTo>
                    <a:pt x="6" y="18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5919788" y="4075113"/>
              <a:ext cx="284163" cy="141288"/>
            </a:xfrm>
            <a:custGeom>
              <a:avLst/>
              <a:gdLst/>
              <a:ahLst/>
              <a:cxnLst/>
              <a:rect l="l" t="t" r="r" b="b"/>
              <a:pathLst>
                <a:path w="179" h="89" extrusionOk="0">
                  <a:moveTo>
                    <a:pt x="0" y="0"/>
                  </a:moveTo>
                  <a:lnTo>
                    <a:pt x="179" y="0"/>
                  </a:lnTo>
                  <a:lnTo>
                    <a:pt x="149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18" y="56"/>
                  </a:lnTo>
                  <a:lnTo>
                    <a:pt x="13" y="39"/>
                  </a:lnTo>
                  <a:lnTo>
                    <a:pt x="7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5824538" y="3790951"/>
              <a:ext cx="474663" cy="141288"/>
            </a:xfrm>
            <a:custGeom>
              <a:avLst/>
              <a:gdLst/>
              <a:ahLst/>
              <a:cxnLst/>
              <a:rect l="l" t="t" r="r" b="b"/>
              <a:pathLst>
                <a:path w="299" h="89" extrusionOk="0">
                  <a:moveTo>
                    <a:pt x="0" y="0"/>
                  </a:moveTo>
                  <a:lnTo>
                    <a:pt x="299" y="0"/>
                  </a:lnTo>
                  <a:lnTo>
                    <a:pt x="270" y="89"/>
                  </a:lnTo>
                  <a:lnTo>
                    <a:pt x="30" y="89"/>
                  </a:lnTo>
                  <a:lnTo>
                    <a:pt x="25" y="72"/>
                  </a:lnTo>
                  <a:lnTo>
                    <a:pt x="20" y="59"/>
                  </a:lnTo>
                  <a:lnTo>
                    <a:pt x="17" y="49"/>
                  </a:lnTo>
                  <a:lnTo>
                    <a:pt x="14" y="39"/>
                  </a:lnTo>
                  <a:lnTo>
                    <a:pt x="10" y="29"/>
                  </a:lnTo>
                  <a:lnTo>
                    <a:pt x="6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3360738" y="3505201"/>
              <a:ext cx="1344613" cy="142875"/>
            </a:xfrm>
            <a:custGeom>
              <a:avLst/>
              <a:gdLst/>
              <a:ahLst/>
              <a:cxnLst/>
              <a:rect l="l" t="t" r="r" b="b"/>
              <a:pathLst>
                <a:path w="847" h="90" extrusionOk="0">
                  <a:moveTo>
                    <a:pt x="0" y="0"/>
                  </a:moveTo>
                  <a:lnTo>
                    <a:pt x="774" y="0"/>
                  </a:lnTo>
                  <a:lnTo>
                    <a:pt x="802" y="27"/>
                  </a:lnTo>
                  <a:lnTo>
                    <a:pt x="826" y="57"/>
                  </a:lnTo>
                  <a:lnTo>
                    <a:pt x="847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4213226" y="3790951"/>
              <a:ext cx="568325" cy="141288"/>
            </a:xfrm>
            <a:custGeom>
              <a:avLst/>
              <a:gdLst/>
              <a:ahLst/>
              <a:cxnLst/>
              <a:rect l="l" t="t" r="r" b="b"/>
              <a:pathLst>
                <a:path w="358" h="89" extrusionOk="0">
                  <a:moveTo>
                    <a:pt x="0" y="0"/>
                  </a:moveTo>
                  <a:lnTo>
                    <a:pt x="347" y="0"/>
                  </a:lnTo>
                  <a:lnTo>
                    <a:pt x="355" y="43"/>
                  </a:lnTo>
                  <a:lnTo>
                    <a:pt x="358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3074988" y="4075113"/>
              <a:ext cx="1689100" cy="141288"/>
            </a:xfrm>
            <a:custGeom>
              <a:avLst/>
              <a:gdLst/>
              <a:ahLst/>
              <a:cxnLst/>
              <a:rect l="l" t="t" r="r" b="b"/>
              <a:pathLst>
                <a:path w="1064" h="89" extrusionOk="0">
                  <a:moveTo>
                    <a:pt x="0" y="0"/>
                  </a:moveTo>
                  <a:lnTo>
                    <a:pt x="1064" y="0"/>
                  </a:lnTo>
                  <a:lnTo>
                    <a:pt x="1054" y="31"/>
                  </a:lnTo>
                  <a:lnTo>
                    <a:pt x="1042" y="60"/>
                  </a:lnTo>
                  <a:lnTo>
                    <a:pt x="102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3074988" y="4359276"/>
              <a:ext cx="1516063" cy="141288"/>
            </a:xfrm>
            <a:custGeom>
              <a:avLst/>
              <a:gdLst/>
              <a:ahLst/>
              <a:cxnLst/>
              <a:rect l="l" t="t" r="r" b="b"/>
              <a:pathLst>
                <a:path w="955" h="89" extrusionOk="0">
                  <a:moveTo>
                    <a:pt x="0" y="0"/>
                  </a:moveTo>
                  <a:lnTo>
                    <a:pt x="955" y="0"/>
                  </a:lnTo>
                  <a:lnTo>
                    <a:pt x="921" y="26"/>
                  </a:lnTo>
                  <a:lnTo>
                    <a:pt x="885" y="48"/>
                  </a:lnTo>
                  <a:lnTo>
                    <a:pt x="846" y="65"/>
                  </a:lnTo>
                  <a:lnTo>
                    <a:pt x="805" y="78"/>
                  </a:lnTo>
                  <a:lnTo>
                    <a:pt x="761" y="86"/>
                  </a:lnTo>
                  <a:lnTo>
                    <a:pt x="71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3360738" y="3221038"/>
              <a:ext cx="1344613" cy="141288"/>
            </a:xfrm>
            <a:custGeom>
              <a:avLst/>
              <a:gdLst/>
              <a:ahLst/>
              <a:cxnLst/>
              <a:rect l="l" t="t" r="r" b="b"/>
              <a:pathLst>
                <a:path w="847" h="89" extrusionOk="0">
                  <a:moveTo>
                    <a:pt x="0" y="0"/>
                  </a:moveTo>
                  <a:lnTo>
                    <a:pt x="847" y="0"/>
                  </a:lnTo>
                  <a:lnTo>
                    <a:pt x="826" y="33"/>
                  </a:lnTo>
                  <a:lnTo>
                    <a:pt x="802" y="62"/>
                  </a:lnTo>
                  <a:lnTo>
                    <a:pt x="775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4213226" y="2936876"/>
              <a:ext cx="568325" cy="141288"/>
            </a:xfrm>
            <a:custGeom>
              <a:avLst/>
              <a:gdLst/>
              <a:ahLst/>
              <a:cxnLst/>
              <a:rect l="l" t="t" r="r" b="b"/>
              <a:pathLst>
                <a:path w="358" h="89" extrusionOk="0">
                  <a:moveTo>
                    <a:pt x="0" y="0"/>
                  </a:moveTo>
                  <a:lnTo>
                    <a:pt x="358" y="0"/>
                  </a:lnTo>
                  <a:lnTo>
                    <a:pt x="355" y="46"/>
                  </a:lnTo>
                  <a:lnTo>
                    <a:pt x="347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3074988" y="2368551"/>
              <a:ext cx="1516063" cy="142875"/>
            </a:xfrm>
            <a:custGeom>
              <a:avLst/>
              <a:gdLst/>
              <a:ahLst/>
              <a:cxnLst/>
              <a:rect l="l" t="t" r="r" b="b"/>
              <a:pathLst>
                <a:path w="955" h="90" extrusionOk="0">
                  <a:moveTo>
                    <a:pt x="0" y="0"/>
                  </a:moveTo>
                  <a:lnTo>
                    <a:pt x="717" y="0"/>
                  </a:lnTo>
                  <a:lnTo>
                    <a:pt x="761" y="3"/>
                  </a:lnTo>
                  <a:lnTo>
                    <a:pt x="805" y="11"/>
                  </a:lnTo>
                  <a:lnTo>
                    <a:pt x="846" y="24"/>
                  </a:lnTo>
                  <a:lnTo>
                    <a:pt x="885" y="41"/>
                  </a:lnTo>
                  <a:lnTo>
                    <a:pt x="921" y="63"/>
                  </a:lnTo>
                  <a:lnTo>
                    <a:pt x="955" y="90"/>
                  </a:lnTo>
                  <a:lnTo>
                    <a:pt x="0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3074988" y="2652713"/>
              <a:ext cx="1689100" cy="141288"/>
            </a:xfrm>
            <a:custGeom>
              <a:avLst/>
              <a:gdLst/>
              <a:ahLst/>
              <a:cxnLst/>
              <a:rect l="l" t="t" r="r" b="b"/>
              <a:pathLst>
                <a:path w="1064" h="89" extrusionOk="0">
                  <a:moveTo>
                    <a:pt x="0" y="0"/>
                  </a:moveTo>
                  <a:lnTo>
                    <a:pt x="1027" y="0"/>
                  </a:lnTo>
                  <a:lnTo>
                    <a:pt x="1042" y="28"/>
                  </a:lnTo>
                  <a:lnTo>
                    <a:pt x="1054" y="58"/>
                  </a:lnTo>
                  <a:lnTo>
                    <a:pt x="1064" y="89"/>
                  </a:lnTo>
                  <a:lnTo>
                    <a:pt x="0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4"/>
          <p:cNvSpPr txBox="1">
            <a:spLocks noGrp="1"/>
          </p:cNvSpPr>
          <p:nvPr>
            <p:ph type="subTitle" idx="1"/>
          </p:nvPr>
        </p:nvSpPr>
        <p:spPr>
          <a:xfrm>
            <a:off x="796926" y="2360026"/>
            <a:ext cx="5299073" cy="410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667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/>
          </p:nvPr>
        </p:nvSpPr>
        <p:spPr>
          <a:xfrm>
            <a:off x="790577" y="793879"/>
            <a:ext cx="5283200" cy="103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1071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None/>
              <a:defRPr sz="3733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03188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C4EB1-A27B-B345-936E-54E00EC33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E09D7-586C-DC4E-BAF6-8C470C817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88DBB-E2F3-5D4A-B462-35B3A4979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FADD4-EE68-F849-A9B5-26BEE88BF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2907F-EF11-4940-9D29-491B7C9A4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629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AD7B3-1DDB-E148-BE73-5CCF71329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51CB47-689A-044C-A5CF-C574E722A6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A3AC8-BB17-4049-8006-761BF4830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E9555-5A45-2B4B-A4F6-76A396D0C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E644-DE40-9E4F-9457-FF5CCC17F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175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61BB4-5AEF-6049-8CEA-6D6D84EB7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D741F-69BD-BD49-AB83-C45D1CEF1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F7DE92-C042-B046-AD62-7388C69DA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118E3-98C8-1843-9308-2959BDDEE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DA991C-21FC-B048-A6F4-853D2F743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BBB223-4823-0348-A376-8C2F795D0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90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A9E18-6D3E-2049-B230-7B87B876C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16F78-A38D-8049-A3CE-761B56594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F856F6-11E2-E349-9C7A-BDBF1C970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ED5FFC-A0DF-C745-87EA-B424879E39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DB3A1C-27FB-8141-A125-E4A1BC10F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734E68-CF20-4440-832C-77306038B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2AE2C3-9DC1-E641-B44B-756322D1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D42E1C-CA68-E14C-BD97-9B3C16512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20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6F5F9-D0D1-614D-816F-E0A5597F5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C7E3DD-293D-1247-908E-F7E3AE6AE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F5CE3F-0116-4247-8A05-C70B9ED6B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6EFC2D-D183-7F44-8312-9B6271ECE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80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8E6911-F24E-A446-97DE-8EEDBD27C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D7EA6F-4960-8345-A6CD-49023B182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225F4-E5A9-884F-8320-B85614604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89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A2681-C4FD-3748-B0EB-0E4B1502F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18B6E-8EB1-714F-96DF-46A8E395B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CAD7C-9456-1744-A928-D8D87E4945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56F1FF-1E52-504B-81EA-85A0108D5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BCE58B-1693-CE46-90C8-EFBF1D7AA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B3830C-67D3-6342-BAD9-FDE19852D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99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767C-F301-4446-AF2D-16CE0732B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B9F531-A2EE-7847-B5FC-1D2B3E5BDE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9C8573-384C-C84C-825B-AB2B4FDE3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CF48CA-EE26-3F47-BD69-64B0F57DE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8965C-B1FC-C045-83DC-DD09B4E1A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158ED-2F45-0049-B615-C46546A3F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68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B8ADD8-A98C-CD4E-AD79-683BE2FC5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AA9E9-92C3-CC4D-A946-04235EFD5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06970-8DCB-A347-8873-6C5D2248CE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96153-8A88-F24B-8FDE-10BCBF2907B4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173DB-97F6-7A4E-AACD-DF8EB7DA9B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7AF0E-7576-284E-9B42-6B9CEF6960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814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4" r:id="rId15"/>
    <p:sldLayoutId id="214748366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image" Target="../media/image16.tiff"/><Relationship Id="rId7" Type="http://schemas.openxmlformats.org/officeDocument/2006/relationships/image" Target="../media/image20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10" Type="http://schemas.openxmlformats.org/officeDocument/2006/relationships/image" Target="../media/image23.png"/><Relationship Id="rId4" Type="http://schemas.openxmlformats.org/officeDocument/2006/relationships/image" Target="../media/image17.tiff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291"/>
          <p:cNvSpPr txBox="1">
            <a:spLocks noGrp="1"/>
          </p:cNvSpPr>
          <p:nvPr>
            <p:ph type="title"/>
          </p:nvPr>
        </p:nvSpPr>
        <p:spPr>
          <a:xfrm>
            <a:off x="736600" y="2303745"/>
            <a:ext cx="110956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noAutofit/>
          </a:bodyPr>
          <a:lstStyle/>
          <a:p>
            <a:pPr>
              <a:lnSpc>
                <a:spcPct val="100000"/>
              </a:lnSpc>
              <a:buClr>
                <a:schemeClr val="lt1"/>
              </a:buClr>
              <a:buSzPts val="3000"/>
            </a:pPr>
            <a:r>
              <a:rPr lang="en" sz="4000" dirty="0">
                <a:solidFill>
                  <a:schemeClr val="lt1"/>
                </a:solidFill>
              </a:rPr>
              <a:t>IBM Cloud Internet Services</a:t>
            </a:r>
            <a:br>
              <a:rPr lang="en" sz="4000" dirty="0">
                <a:solidFill>
                  <a:schemeClr val="lt1"/>
                </a:solidFill>
              </a:rPr>
            </a:br>
            <a:br>
              <a:rPr lang="en" sz="4000" dirty="0">
                <a:solidFill>
                  <a:schemeClr val="lt1"/>
                </a:solidFill>
              </a:rPr>
            </a:br>
            <a:br>
              <a:rPr lang="en" sz="4000" dirty="0">
                <a:solidFill>
                  <a:schemeClr val="lt1"/>
                </a:solidFill>
              </a:rPr>
            </a:br>
            <a:r>
              <a:rPr lang="en" sz="3200" dirty="0">
                <a:solidFill>
                  <a:schemeClr val="dk1"/>
                </a:solidFill>
              </a:rPr>
              <a:t>Web Application Firewall</a:t>
            </a:r>
            <a:endParaRPr sz="3200" dirty="0">
              <a:solidFill>
                <a:schemeClr val="dk1"/>
              </a:solidFill>
            </a:endParaRPr>
          </a:p>
          <a:p>
            <a:pPr>
              <a:lnSpc>
                <a:spcPct val="100000"/>
              </a:lnSpc>
              <a:buClr>
                <a:schemeClr val="lt1"/>
              </a:buClr>
              <a:buSzPts val="3000"/>
            </a:pPr>
            <a:r>
              <a:rPr lang="en" sz="3200" dirty="0">
                <a:solidFill>
                  <a:schemeClr val="dk1"/>
                </a:solidFill>
              </a:rPr>
              <a:t>Global Load Balancer</a:t>
            </a:r>
            <a:endParaRPr sz="3200" dirty="0">
              <a:solidFill>
                <a:schemeClr val="dk1"/>
              </a:solidFill>
            </a:endParaRPr>
          </a:p>
          <a:p>
            <a:pPr>
              <a:lnSpc>
                <a:spcPct val="100000"/>
              </a:lnSpc>
              <a:buClr>
                <a:schemeClr val="lt1"/>
              </a:buClr>
              <a:buSzPts val="3000"/>
            </a:pPr>
            <a:r>
              <a:rPr lang="en" sz="3200" dirty="0">
                <a:solidFill>
                  <a:schemeClr val="dk1"/>
                </a:solidFill>
              </a:rPr>
              <a:t>DDoS Protection</a:t>
            </a:r>
            <a:endParaRPr sz="3200" dirty="0">
              <a:solidFill>
                <a:schemeClr val="dk1"/>
              </a:solidFill>
            </a:endParaRPr>
          </a:p>
          <a:p>
            <a:pPr>
              <a:lnSpc>
                <a:spcPct val="100000"/>
              </a:lnSpc>
              <a:buClr>
                <a:schemeClr val="lt1"/>
              </a:buClr>
              <a:buSzPts val="3000"/>
            </a:pPr>
            <a:r>
              <a:rPr lang="en" sz="3200" dirty="0">
                <a:solidFill>
                  <a:schemeClr val="dk1"/>
                </a:solidFill>
              </a:rPr>
              <a:t>DNS</a:t>
            </a:r>
            <a:endParaRPr sz="3200" dirty="0">
              <a:solidFill>
                <a:schemeClr val="dk1"/>
              </a:solidFill>
            </a:endParaRPr>
          </a:p>
          <a:p>
            <a:pPr>
              <a:lnSpc>
                <a:spcPct val="100000"/>
              </a:lnSpc>
              <a:buClr>
                <a:schemeClr val="lt1"/>
              </a:buClr>
              <a:buSzPts val="3000"/>
            </a:pPr>
            <a:r>
              <a:rPr lang="en" sz="3200" dirty="0">
                <a:solidFill>
                  <a:schemeClr val="dk1"/>
                </a:solidFill>
              </a:rPr>
              <a:t>Rate Limiting</a:t>
            </a:r>
            <a:endParaRPr sz="3200" dirty="0">
              <a:solidFill>
                <a:schemeClr val="dk1"/>
              </a:solidFill>
            </a:endParaRPr>
          </a:p>
          <a:p>
            <a:pPr>
              <a:lnSpc>
                <a:spcPct val="100000"/>
              </a:lnSpc>
              <a:buClr>
                <a:schemeClr val="lt1"/>
              </a:buClr>
              <a:buSzPts val="3000"/>
            </a:pPr>
            <a:endParaRPr sz="40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9" name="Google Shape;1389;p29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39400" y="4876800"/>
            <a:ext cx="1016000" cy="101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9304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292"/>
          <p:cNvSpPr txBox="1">
            <a:spLocks noGrp="1"/>
          </p:cNvSpPr>
          <p:nvPr>
            <p:ph type="title"/>
          </p:nvPr>
        </p:nvSpPr>
        <p:spPr>
          <a:xfrm>
            <a:off x="152400" y="255167"/>
            <a:ext cx="11569200" cy="503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2000"/>
            </a:pPr>
            <a:r>
              <a:rPr lang="en" sz="3200">
                <a:latin typeface="IBM Plex Sans"/>
                <a:ea typeface="IBM Plex Sans"/>
                <a:cs typeface="IBM Plex Sans"/>
                <a:sym typeface="IBM Plex Sans"/>
              </a:rPr>
              <a:t>IBM Cloud Internet Services: </a:t>
            </a:r>
            <a:r>
              <a:rPr lang="en" sz="1600">
                <a:latin typeface="IBM Plex Sans"/>
                <a:ea typeface="IBM Plex Sans"/>
                <a:cs typeface="IBM Plex Sans"/>
                <a:sym typeface="IBM Plex Sans"/>
              </a:rPr>
              <a:t>Web Application Firewall, DNS, Load Balancing, DDoS Protection</a:t>
            </a:r>
            <a:endParaRPr sz="3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98" name="Google Shape;1398;p292"/>
          <p:cNvSpPr txBox="1"/>
          <p:nvPr/>
        </p:nvSpPr>
        <p:spPr>
          <a:xfrm>
            <a:off x="426367" y="929367"/>
            <a:ext cx="10866000" cy="10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467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Cloud Internet Services, using </a:t>
            </a:r>
            <a:r>
              <a:rPr lang="en" sz="1467" b="1">
                <a:solidFill>
                  <a:schemeClr val="accent2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Cloudflare</a:t>
            </a:r>
            <a:r>
              <a:rPr lang="en" sz="1467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, ensures network traffic Reliability, Security and Performance at the Network edge</a:t>
            </a:r>
            <a:endParaRPr sz="1467">
              <a:solidFill>
                <a:srgbClr val="000000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220128" indent="-220128">
              <a:buClr>
                <a:schemeClr val="dk1"/>
              </a:buClr>
              <a:buSzPts val="1100"/>
              <a:buFont typeface="Noto Sans Symbols"/>
              <a:buChar char="▪"/>
            </a:pPr>
            <a:r>
              <a:rPr lang="en" sz="1467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Manages and Secures </a:t>
            </a:r>
            <a:r>
              <a:rPr lang="en" sz="1467" b="1" i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Internet Facing </a:t>
            </a:r>
            <a:r>
              <a:rPr lang="en" sz="1467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traffic before it reaches the application, website or API end-point</a:t>
            </a:r>
            <a:endParaRPr sz="1467">
              <a:solidFill>
                <a:srgbClr val="000000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220128" indent="-220128">
              <a:buClr>
                <a:schemeClr val="dk1"/>
              </a:buClr>
              <a:buSzPts val="1100"/>
              <a:buFont typeface="IBM Plex Sans Condensed"/>
              <a:buChar char="▪"/>
            </a:pPr>
            <a:r>
              <a:rPr lang="en" sz="1467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Available on all IBM Cloud Platform regions</a:t>
            </a:r>
            <a:endParaRPr sz="1467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220128" indent="-220128">
              <a:buClr>
                <a:schemeClr val="dk1"/>
              </a:buClr>
              <a:buSzPts val="1100"/>
              <a:buFont typeface="IBM Plex Sans Condensed"/>
              <a:buChar char="▪"/>
            </a:pPr>
            <a:r>
              <a:rPr lang="en" sz="1467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Sign up via IBM Cloud Platform Subscription or Credit Card (No-Cost 30-day trial available)</a:t>
            </a:r>
            <a:endParaRPr sz="1467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>
              <a:buClr>
                <a:srgbClr val="000000"/>
              </a:buClr>
              <a:buSzPts val="1100"/>
            </a:pPr>
            <a:endParaRPr sz="1467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>
              <a:buClr>
                <a:srgbClr val="000000"/>
              </a:buClr>
              <a:buSzPts val="1100"/>
            </a:pPr>
            <a:endParaRPr sz="1467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>
              <a:buClr>
                <a:srgbClr val="000000"/>
              </a:buClr>
              <a:buSzPts val="1100"/>
            </a:pPr>
            <a:endParaRPr sz="1467">
              <a:solidFill>
                <a:srgbClr val="000000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sp>
        <p:nvSpPr>
          <p:cNvPr id="1399" name="Google Shape;1399;p292"/>
          <p:cNvSpPr txBox="1"/>
          <p:nvPr/>
        </p:nvSpPr>
        <p:spPr>
          <a:xfrm>
            <a:off x="1710879" y="4067356"/>
            <a:ext cx="747200" cy="9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>
              <a:buClr>
                <a:srgbClr val="000000"/>
              </a:buClr>
              <a:buSzPts val="2100"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DDS</a:t>
            </a:r>
            <a:endParaRPr sz="14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400" name="Google Shape;1400;p292"/>
          <p:cNvGraphicFramePr/>
          <p:nvPr/>
        </p:nvGraphicFramePr>
        <p:xfrm>
          <a:off x="1632832" y="2143936"/>
          <a:ext cx="10088867" cy="4299334"/>
        </p:xfrm>
        <a:graphic>
          <a:graphicData uri="http://schemas.openxmlformats.org/drawingml/2006/table">
            <a:tbl>
              <a:tblPr bandRow="1">
                <a:noFill/>
              </a:tblPr>
              <a:tblGrid>
                <a:gridCol w="100888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707800">
                <a:tc>
                  <a:txBody>
                    <a:bodyPr/>
                    <a:lstStyle/>
                    <a:p>
                      <a:pPr marL="215900" marR="0" lvl="1" indent="-1270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en" sz="1600" b="1" i="0" u="none" strike="noStrike" cap="none">
                          <a:solidFill>
                            <a:srgbClr val="0070C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DDoS Protection: </a:t>
                      </a:r>
                      <a:r>
                        <a:rPr lang="en" sz="1500" b="0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Protect against volumetric, Layer 3 &amp; 4 and Application attacks at Layer 7. </a:t>
                      </a:r>
                      <a:endParaRPr sz="1500" u="none" strike="noStrike" cap="none"/>
                    </a:p>
                    <a:p>
                      <a:pPr marL="215900" marR="0" lvl="1" indent="-1270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en" sz="1600" b="1" i="0" u="none" strike="noStrike" cap="none">
                          <a:solidFill>
                            <a:srgbClr val="0070C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Web Application Firewall (WAF)/IP Firewall: </a:t>
                      </a:r>
                      <a:r>
                        <a:rPr lang="en" sz="1500" b="0" i="0" u="none" strike="noStrike" cap="none"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Protect applications and websites against both known and new exploits.</a:t>
                      </a:r>
                      <a:endParaRPr sz="1500" u="none" strike="noStrike" cap="none"/>
                    </a:p>
                    <a:p>
                      <a:pPr marL="215900" marR="0" lvl="1" indent="-1270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en" sz="1600" b="1" i="0" u="none" strike="noStrike" cap="none">
                          <a:solidFill>
                            <a:srgbClr val="0070C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Transport Layer Security(TLS): </a:t>
                      </a:r>
                      <a:r>
                        <a:rPr lang="en" sz="1500" b="0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Ensure secure data transfers using the latest encryption standards.</a:t>
                      </a:r>
                      <a:endParaRPr sz="1500" u="none" strike="noStrike" cap="none"/>
                    </a:p>
                    <a:p>
                      <a:pPr marL="215900" marR="0" lvl="1" indent="-1270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en" sz="1600" b="1" i="0" u="none" strike="noStrike" cap="none">
                          <a:solidFill>
                            <a:srgbClr val="0070C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Rate Limiting: </a:t>
                      </a:r>
                      <a:r>
                        <a:rPr lang="en" sz="1500" b="0" i="0" u="none" strike="noStrike" cap="none"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Protect applications and websites against volumetric application and brute force attacks.</a:t>
                      </a:r>
                      <a:endParaRPr sz="1500" b="0" i="0" u="none" strike="noStrike" cap="none">
                        <a:solidFill>
                          <a:srgbClr val="000000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95767">
                <a:tc>
                  <a:txBody>
                    <a:bodyPr/>
                    <a:lstStyle/>
                    <a:p>
                      <a:pPr marL="215900" marR="0" lvl="1" indent="-1270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en" sz="1600" b="1" i="0" u="none" strike="noStrike" cap="none">
                          <a:solidFill>
                            <a:srgbClr val="0070C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Domain Name Server (DNS):</a:t>
                      </a:r>
                      <a:r>
                        <a:rPr lang="en" sz="1600" b="1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 </a:t>
                      </a:r>
                      <a:r>
                        <a:rPr lang="en" sz="1500" b="0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Fast resolution of hostnames to their corresponding IP addresses or aliases. </a:t>
                      </a:r>
                      <a:endParaRPr sz="1500" u="none" strike="noStrike" cap="none"/>
                    </a:p>
                    <a:p>
                      <a:pPr marL="215900" marR="0" lvl="1" indent="-1270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en" sz="1600" b="1" i="0" u="none" strike="noStrike" cap="none">
                          <a:solidFill>
                            <a:srgbClr val="0070C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Global Load Balancer (GLB): </a:t>
                      </a:r>
                      <a:r>
                        <a:rPr lang="en" sz="1500" b="0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Increase </a:t>
                      </a:r>
                      <a:r>
                        <a:rPr lang="en" sz="1500" b="0" i="0" u="none" strike="noStrike" cap="none"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availability by routing traffic across servers based on their availability and service health. </a:t>
                      </a:r>
                      <a:endParaRPr sz="1500" u="none" strike="noStrike" cap="none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5767">
                <a:tc>
                  <a:txBody>
                    <a:bodyPr/>
                    <a:lstStyle/>
                    <a:p>
                      <a:pPr marL="215900" marR="0" lvl="1" indent="-1270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en" sz="1600" b="1" i="0" u="none" strike="noStrike" cap="none">
                          <a:solidFill>
                            <a:srgbClr val="0070C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Caching:</a:t>
                      </a:r>
                      <a:r>
                        <a:rPr lang="en" sz="1600" b="0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 </a:t>
                      </a:r>
                      <a:r>
                        <a:rPr lang="en" sz="1500" b="0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Provide </a:t>
                      </a:r>
                      <a:r>
                        <a:rPr lang="en" sz="1500" b="0" i="0" u="none" strike="noStrike" cap="none"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visitors with location-based access, removing latency and improving performance.</a:t>
                      </a:r>
                      <a:r>
                        <a:rPr lang="en" sz="1500" b="0" i="0" u="none" strike="noStrike" cap="none">
                          <a:solidFill>
                            <a:srgbClr val="00000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  </a:t>
                      </a:r>
                      <a:endParaRPr sz="1500" u="none" strike="noStrike" cap="none"/>
                    </a:p>
                    <a:p>
                      <a:pPr marL="215900" marR="0" lvl="1" indent="-1270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en" sz="1600" b="1" i="0" u="none" strike="noStrike" cap="none">
                          <a:solidFill>
                            <a:srgbClr val="0070C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Page Rules:</a:t>
                      </a:r>
                      <a:r>
                        <a:rPr lang="en" sz="1600" b="0" i="0" u="none" strike="noStrike" cap="none">
                          <a:solidFill>
                            <a:srgbClr val="0070C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 </a:t>
                      </a:r>
                      <a:r>
                        <a:rPr lang="en" sz="1500" b="0" i="0" u="none" strike="noStrike" cap="none"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Manage granular actions on a web page, create redirects, or fine tuning caching behavior. </a:t>
                      </a:r>
                      <a:endParaRPr sz="1500" u="none" strike="noStrike" cap="none"/>
                    </a:p>
                    <a:p>
                      <a:pPr marL="215900" marR="0" lvl="1" indent="-1270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en" sz="1600" b="1" i="0" u="none" strike="noStrike" cap="none">
                          <a:solidFill>
                            <a:srgbClr val="0070C0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Smart Routing: </a:t>
                      </a:r>
                      <a:r>
                        <a:rPr lang="en" sz="1500" b="0" i="0" u="none" strike="noStrike" cap="none">
                          <a:solidFill>
                            <a:schemeClr val="dk1"/>
                          </a:solidFill>
                          <a:latin typeface="IBM Plex Sans Condensed"/>
                          <a:ea typeface="IBM Plex Sans Condensed"/>
                          <a:cs typeface="IBM Plex Sans Condensed"/>
                          <a:sym typeface="IBM Plex Sans Condensed"/>
                        </a:rPr>
                        <a:t>Ensure content is delivered on the fastest path from end user to application, website or API. </a:t>
                      </a:r>
                      <a:endParaRPr sz="1600" b="0" i="0" u="none" strike="noStrike" cap="none">
                        <a:solidFill>
                          <a:schemeClr val="dk1"/>
                        </a:solidFill>
                        <a:latin typeface="IBM Plex Sans Condensed"/>
                        <a:ea typeface="IBM Plex Sans Condensed"/>
                        <a:cs typeface="IBM Plex Sans Condensed"/>
                        <a:sym typeface="IBM Plex Sans Condensed"/>
                      </a:endParaRPr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401" name="Google Shape;1401;p2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3530" y="2282108"/>
            <a:ext cx="414701" cy="449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2" name="Google Shape;1402;p29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4021" y="2757754"/>
            <a:ext cx="436267" cy="442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3" name="Google Shape;1403;p29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63529" y="3252122"/>
            <a:ext cx="436267" cy="443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4" name="Google Shape;1404;p29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77685" y="5003934"/>
            <a:ext cx="388003" cy="393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5" name="Google Shape;1405;p29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50875" y="4357901"/>
            <a:ext cx="462016" cy="566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6" name="Google Shape;1406;p29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09490" y="3893805"/>
            <a:ext cx="322641" cy="39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7" name="Google Shape;1407;p292"/>
          <p:cNvSpPr/>
          <p:nvPr/>
        </p:nvSpPr>
        <p:spPr>
          <a:xfrm rot="-5400000">
            <a:off x="-57200" y="2907935"/>
            <a:ext cx="1770800" cy="284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900"/>
            </a:pPr>
            <a:r>
              <a:rPr lang="en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SECURITY</a:t>
            </a:r>
            <a:endParaRPr sz="14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292"/>
          <p:cNvSpPr/>
          <p:nvPr/>
        </p:nvSpPr>
        <p:spPr>
          <a:xfrm rot="-5400000">
            <a:off x="238201" y="4378787"/>
            <a:ext cx="1180000" cy="28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900"/>
            </a:pPr>
            <a:r>
              <a:rPr lang="en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RELIABILITY</a:t>
            </a:r>
            <a:endParaRPr sz="14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292"/>
          <p:cNvSpPr/>
          <p:nvPr/>
        </p:nvSpPr>
        <p:spPr>
          <a:xfrm rot="-5400000">
            <a:off x="162203" y="5660831"/>
            <a:ext cx="1332000" cy="284800"/>
          </a:xfrm>
          <a:prstGeom prst="rect">
            <a:avLst/>
          </a:prstGeom>
          <a:solidFill>
            <a:srgbClr val="009EE2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900"/>
            </a:pPr>
            <a:r>
              <a:rPr lang="en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PERFORMANCE</a:t>
            </a:r>
            <a:endParaRPr sz="14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0" name="Google Shape;1410;p292"/>
          <p:cNvPicPr preferRelativeResize="0"/>
          <p:nvPr/>
        </p:nvPicPr>
        <p:blipFill rotWithShape="1">
          <a:blip r:embed="rId9">
            <a:alphaModFix amt="85000"/>
          </a:blip>
          <a:srcRect/>
          <a:stretch/>
        </p:blipFill>
        <p:spPr>
          <a:xfrm>
            <a:off x="1044051" y="5912195"/>
            <a:ext cx="494173" cy="602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92"/>
          <p:cNvSpPr/>
          <p:nvPr/>
        </p:nvSpPr>
        <p:spPr>
          <a:xfrm>
            <a:off x="1073547" y="5411336"/>
            <a:ext cx="499200" cy="448800"/>
          </a:xfrm>
          <a:prstGeom prst="ellipse">
            <a:avLst/>
          </a:prstGeom>
          <a:solidFill>
            <a:schemeClr val="accent2">
              <a:alpha val="0"/>
            </a:schemeClr>
          </a:solidFill>
          <a:ln w="9525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buClr>
                <a:srgbClr val="000000"/>
              </a:buClr>
              <a:buSzPts val="1200"/>
            </a:pPr>
            <a:endParaRPr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12" name="Google Shape;1412;p292"/>
          <p:cNvCxnSpPr>
            <a:stCxn id="1411" idx="3"/>
            <a:endCxn id="1411" idx="7"/>
          </p:cNvCxnSpPr>
          <p:nvPr/>
        </p:nvCxnSpPr>
        <p:spPr>
          <a:xfrm rot="10800000" flipH="1">
            <a:off x="1146653" y="5477211"/>
            <a:ext cx="352800" cy="317200"/>
          </a:xfrm>
          <a:prstGeom prst="straightConnector1">
            <a:avLst/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12" scaled="0"/>
          </a:gradFill>
          <a:ln w="9525" cap="flat" cmpd="sng">
            <a:solidFill>
              <a:srgbClr val="FFC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13" name="Google Shape;1413;p292"/>
          <p:cNvCxnSpPr>
            <a:stCxn id="1411" idx="1"/>
            <a:endCxn id="1411" idx="5"/>
          </p:cNvCxnSpPr>
          <p:nvPr/>
        </p:nvCxnSpPr>
        <p:spPr>
          <a:xfrm>
            <a:off x="1146653" y="5477061"/>
            <a:ext cx="352800" cy="317200"/>
          </a:xfrm>
          <a:prstGeom prst="straightConnector1">
            <a:avLst/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12" scaled="0"/>
          </a:gradFill>
          <a:ln w="9525" cap="flat" cmpd="sng">
            <a:solidFill>
              <a:srgbClr val="FFC000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397927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293"/>
          <p:cNvSpPr txBox="1"/>
          <p:nvPr/>
        </p:nvSpPr>
        <p:spPr>
          <a:xfrm>
            <a:off x="304800" y="6436784"/>
            <a:ext cx="8534400" cy="1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2018 IBM Corporation</a:t>
            </a:r>
            <a:endParaRPr sz="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420" name="Google Shape;1420;p293"/>
          <p:cNvPicPr preferRelativeResize="0"/>
          <p:nvPr/>
        </p:nvPicPr>
        <p:blipFill rotWithShape="1">
          <a:blip r:embed="rId3">
            <a:alphaModFix/>
          </a:blip>
          <a:srcRect l="8307" r="12952"/>
          <a:stretch/>
        </p:blipFill>
        <p:spPr>
          <a:xfrm>
            <a:off x="228535" y="1544553"/>
            <a:ext cx="6942501" cy="3299833"/>
          </a:xfrm>
          <a:prstGeom prst="rect">
            <a:avLst/>
          </a:prstGeom>
          <a:noFill/>
          <a:ln>
            <a:noFill/>
          </a:ln>
        </p:spPr>
      </p:pic>
      <p:sp>
        <p:nvSpPr>
          <p:cNvPr id="1421" name="Google Shape;1421;p293"/>
          <p:cNvSpPr/>
          <p:nvPr/>
        </p:nvSpPr>
        <p:spPr>
          <a:xfrm>
            <a:off x="0" y="996200"/>
            <a:ext cx="6548400" cy="4865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293"/>
          <p:cNvSpPr txBox="1"/>
          <p:nvPr/>
        </p:nvSpPr>
        <p:spPr>
          <a:xfrm>
            <a:off x="209950" y="78801"/>
            <a:ext cx="9734821" cy="11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667" b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IBM Cloud Internet Services is a Cloud-Native Solution</a:t>
            </a:r>
            <a:endParaRPr sz="2667" b="1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23" name="Google Shape;1423;p293"/>
          <p:cNvSpPr txBox="1"/>
          <p:nvPr/>
        </p:nvSpPr>
        <p:spPr>
          <a:xfrm>
            <a:off x="7717000" y="2168633"/>
            <a:ext cx="3844400" cy="28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buClr>
                <a:srgbClr val="000000"/>
              </a:buClr>
              <a:buSzPts val="1400"/>
              <a:buFont typeface="Open Sans"/>
              <a:buChar char="●"/>
            </a:pPr>
            <a:r>
              <a:rPr lang="en" sz="24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No appliances, no hardware</a:t>
            </a:r>
            <a:endParaRPr sz="24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609585"/>
            <a:endParaRPr sz="24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609585" indent="-457189">
              <a:buClr>
                <a:srgbClr val="000000"/>
              </a:buClr>
              <a:buSzPts val="1400"/>
              <a:buFont typeface="Open Sans"/>
              <a:buChar char="●"/>
            </a:pPr>
            <a:r>
              <a:rPr lang="en" sz="24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Lower cost of setup and management </a:t>
            </a:r>
            <a:endParaRPr sz="24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113882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" name="Google Shape;1434;p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4334" y="1751880"/>
            <a:ext cx="7786333" cy="4185133"/>
          </a:xfrm>
          <a:prstGeom prst="rect">
            <a:avLst/>
          </a:prstGeom>
          <a:noFill/>
          <a:ln>
            <a:noFill/>
          </a:ln>
        </p:spPr>
      </p:pic>
      <p:sp>
        <p:nvSpPr>
          <p:cNvPr id="1435" name="Google Shape;1435;p295"/>
          <p:cNvSpPr txBox="1">
            <a:spLocks noGrp="1"/>
          </p:cNvSpPr>
          <p:nvPr>
            <p:ph type="title"/>
          </p:nvPr>
        </p:nvSpPr>
        <p:spPr>
          <a:xfrm>
            <a:off x="9284233" y="3349796"/>
            <a:ext cx="1904000" cy="100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ctr"/>
            <a:r>
              <a:rPr lang="en" sz="5600">
                <a:solidFill>
                  <a:srgbClr val="80828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165+</a:t>
            </a:r>
            <a:endParaRPr sz="5600">
              <a:solidFill>
                <a:srgbClr val="808285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436" name="Google Shape;1436;p295"/>
          <p:cNvSpPr txBox="1">
            <a:spLocks noGrp="1"/>
          </p:cNvSpPr>
          <p:nvPr>
            <p:ph type="title"/>
          </p:nvPr>
        </p:nvSpPr>
        <p:spPr>
          <a:xfrm>
            <a:off x="8746492" y="4110967"/>
            <a:ext cx="3027200" cy="48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ctr"/>
            <a:r>
              <a:rPr lang="en" sz="1867">
                <a:solidFill>
                  <a:srgbClr val="808285"/>
                </a:solidFill>
              </a:rPr>
              <a:t>Data centers globally</a:t>
            </a:r>
            <a:endParaRPr sz="1867">
              <a:solidFill>
                <a:srgbClr val="808285"/>
              </a:solidFill>
            </a:endParaRPr>
          </a:p>
        </p:txBody>
      </p:sp>
      <p:sp>
        <p:nvSpPr>
          <p:cNvPr id="1437" name="Google Shape;1437;p295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Cloudflare’s Global Anycast Network</a:t>
            </a:r>
            <a:endParaRPr/>
          </a:p>
        </p:txBody>
      </p:sp>
      <p:sp>
        <p:nvSpPr>
          <p:cNvPr id="1438" name="Google Shape;1438;p295"/>
          <p:cNvSpPr txBox="1">
            <a:spLocks noGrp="1"/>
          </p:cNvSpPr>
          <p:nvPr>
            <p:ph type="title"/>
          </p:nvPr>
        </p:nvSpPr>
        <p:spPr>
          <a:xfrm>
            <a:off x="2034713" y="4709669"/>
            <a:ext cx="1904000" cy="88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ctr"/>
            <a:r>
              <a:rPr lang="en" sz="5600">
                <a:solidFill>
                  <a:srgbClr val="80828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2x</a:t>
            </a:r>
            <a:endParaRPr sz="5600">
              <a:solidFill>
                <a:srgbClr val="808285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439" name="Google Shape;1439;p295"/>
          <p:cNvSpPr txBox="1">
            <a:spLocks noGrp="1"/>
          </p:cNvSpPr>
          <p:nvPr>
            <p:ph type="title"/>
          </p:nvPr>
        </p:nvSpPr>
        <p:spPr>
          <a:xfrm>
            <a:off x="1173667" y="4256832"/>
            <a:ext cx="2745600" cy="88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1867">
                <a:solidFill>
                  <a:srgbClr val="808285"/>
                </a:solidFill>
              </a:rPr>
              <a:t>Speeds up each request by</a:t>
            </a:r>
            <a:endParaRPr sz="1867">
              <a:solidFill>
                <a:srgbClr val="808285"/>
              </a:solidFill>
            </a:endParaRPr>
          </a:p>
        </p:txBody>
      </p:sp>
      <p:sp>
        <p:nvSpPr>
          <p:cNvPr id="1440" name="Google Shape;1440;p295"/>
          <p:cNvSpPr txBox="1">
            <a:spLocks noGrp="1"/>
          </p:cNvSpPr>
          <p:nvPr>
            <p:ph type="title"/>
          </p:nvPr>
        </p:nvSpPr>
        <p:spPr>
          <a:xfrm>
            <a:off x="612100" y="2185667"/>
            <a:ext cx="2099600" cy="106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ctr"/>
            <a:r>
              <a:rPr lang="en" sz="5600">
                <a:solidFill>
                  <a:srgbClr val="80828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10%</a:t>
            </a:r>
            <a:endParaRPr sz="5600">
              <a:solidFill>
                <a:srgbClr val="808285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441" name="Google Shape;1441;p295"/>
          <p:cNvSpPr txBox="1">
            <a:spLocks noGrp="1"/>
          </p:cNvSpPr>
          <p:nvPr>
            <p:ph type="title"/>
          </p:nvPr>
        </p:nvSpPr>
        <p:spPr>
          <a:xfrm>
            <a:off x="376899" y="3070267"/>
            <a:ext cx="2570000" cy="69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ctr"/>
            <a:r>
              <a:rPr lang="en" sz="1867">
                <a:solidFill>
                  <a:srgbClr val="808285"/>
                </a:solidFill>
              </a:rPr>
              <a:t>Internet requests</a:t>
            </a:r>
            <a:br>
              <a:rPr lang="en" sz="1867">
                <a:solidFill>
                  <a:srgbClr val="808285"/>
                </a:solidFill>
              </a:rPr>
            </a:br>
            <a:r>
              <a:rPr lang="en" sz="1867">
                <a:solidFill>
                  <a:srgbClr val="808285"/>
                </a:solidFill>
              </a:rPr>
              <a:t>everyday</a:t>
            </a:r>
            <a:endParaRPr sz="1867">
              <a:solidFill>
                <a:srgbClr val="808285"/>
              </a:solidFill>
            </a:endParaRPr>
          </a:p>
        </p:txBody>
      </p:sp>
      <p:sp>
        <p:nvSpPr>
          <p:cNvPr id="1442" name="Google Shape;1442;p295"/>
          <p:cNvSpPr txBox="1">
            <a:spLocks noGrp="1"/>
          </p:cNvSpPr>
          <p:nvPr>
            <p:ph type="title"/>
          </p:nvPr>
        </p:nvSpPr>
        <p:spPr>
          <a:xfrm>
            <a:off x="8833667" y="1480933"/>
            <a:ext cx="3544800" cy="106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ctr"/>
            <a:r>
              <a:rPr lang="en" sz="5600">
                <a:solidFill>
                  <a:srgbClr val="80828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25Tbps</a:t>
            </a:r>
            <a:endParaRPr sz="5600">
              <a:solidFill>
                <a:srgbClr val="808285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443" name="Google Shape;1443;p295"/>
          <p:cNvSpPr txBox="1">
            <a:spLocks noGrp="1"/>
          </p:cNvSpPr>
          <p:nvPr>
            <p:ph type="title"/>
          </p:nvPr>
        </p:nvSpPr>
        <p:spPr>
          <a:xfrm>
            <a:off x="9061475" y="2287264"/>
            <a:ext cx="2745600" cy="53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ctr"/>
            <a:r>
              <a:rPr lang="en" sz="1867">
                <a:solidFill>
                  <a:srgbClr val="808285"/>
                </a:solidFill>
              </a:rPr>
              <a:t>capacity</a:t>
            </a:r>
            <a:endParaRPr sz="1867">
              <a:solidFill>
                <a:srgbClr val="8082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515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8" name="Google Shape;1448;p296"/>
          <p:cNvPicPr preferRelativeResize="0"/>
          <p:nvPr/>
        </p:nvPicPr>
        <p:blipFill rotWithShape="1">
          <a:blip r:embed="rId3">
            <a:alphaModFix/>
          </a:blip>
          <a:srcRect t="5860" b="3984"/>
          <a:stretch/>
        </p:blipFill>
        <p:spPr>
          <a:xfrm>
            <a:off x="193033" y="1126100"/>
            <a:ext cx="11709400" cy="561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9" name="Google Shape;1449;p296"/>
          <p:cNvSpPr txBox="1">
            <a:spLocks noGrp="1"/>
          </p:cNvSpPr>
          <p:nvPr>
            <p:ph type="title"/>
          </p:nvPr>
        </p:nvSpPr>
        <p:spPr>
          <a:xfrm>
            <a:off x="609600" y="107137"/>
            <a:ext cx="10972800" cy="11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733"/>
              <a:t>Now Integrated with IBM Cloud</a:t>
            </a:r>
            <a:endParaRPr sz="3733"/>
          </a:p>
        </p:txBody>
      </p:sp>
      <p:sp>
        <p:nvSpPr>
          <p:cNvPr id="1450" name="Google Shape;1450;p296"/>
          <p:cNvSpPr txBox="1"/>
          <p:nvPr/>
        </p:nvSpPr>
        <p:spPr>
          <a:xfrm>
            <a:off x="9641843" y="1866521"/>
            <a:ext cx="578400" cy="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067">
                <a:solidFill>
                  <a:srgbClr val="666666"/>
                </a:solidFill>
                <a:highlight>
                  <a:srgbClr val="D9D9D9"/>
                </a:highlight>
                <a:latin typeface="Open Sans"/>
                <a:ea typeface="Open Sans"/>
                <a:cs typeface="Open Sans"/>
                <a:sym typeface="Open Sans"/>
              </a:rPr>
              <a:t>150</a:t>
            </a:r>
            <a:endParaRPr sz="1067">
              <a:solidFill>
                <a:srgbClr val="666666"/>
              </a:solidFill>
              <a:highlight>
                <a:srgbClr val="D9D9D9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979066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9"/>
          <p:cNvSpPr/>
          <p:nvPr/>
        </p:nvSpPr>
        <p:spPr>
          <a:xfrm>
            <a:off x="1047216" y="2438400"/>
            <a:ext cx="3276400" cy="20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287859" indent="-287859">
              <a:buClr>
                <a:schemeClr val="dk1"/>
              </a:buClr>
              <a:buSzPts val="1400"/>
              <a:buFont typeface="Arial"/>
              <a:buChar char="•"/>
            </a:pPr>
            <a:r>
              <a:rPr lang="en" sz="1867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Add Global Load Balancing to an application which must be highly available, and may already have IBM Local Load Balancer in place</a:t>
            </a:r>
            <a:br>
              <a:rPr lang="en" sz="20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</a:br>
            <a:endParaRPr sz="2000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sp>
        <p:nvSpPr>
          <p:cNvPr id="1487" name="Google Shape;1487;p299"/>
          <p:cNvSpPr/>
          <p:nvPr/>
        </p:nvSpPr>
        <p:spPr>
          <a:xfrm>
            <a:off x="1524000" y="1371600"/>
            <a:ext cx="2210000" cy="7620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2E65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" sz="16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Introduce Global  Load Balancing</a:t>
            </a:r>
            <a:endParaRPr sz="1467">
              <a:solidFill>
                <a:srgbClr val="000000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sp>
        <p:nvSpPr>
          <p:cNvPr id="1488" name="Google Shape;1488;p299"/>
          <p:cNvSpPr/>
          <p:nvPr/>
        </p:nvSpPr>
        <p:spPr>
          <a:xfrm>
            <a:off x="8610600" y="1371600"/>
            <a:ext cx="2210000" cy="7620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2E65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" sz="16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Overall Spend Reduction</a:t>
            </a:r>
            <a:endParaRPr sz="1467">
              <a:solidFill>
                <a:srgbClr val="000000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sp>
        <p:nvSpPr>
          <p:cNvPr id="1489" name="Google Shape;1489;p299"/>
          <p:cNvSpPr/>
          <p:nvPr/>
        </p:nvSpPr>
        <p:spPr>
          <a:xfrm>
            <a:off x="5031988" y="1371600"/>
            <a:ext cx="2210000" cy="762000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2E65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" sz="16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Secure and Optimize APIs and Internet Workloads</a:t>
            </a:r>
            <a:endParaRPr sz="1467">
              <a:solidFill>
                <a:srgbClr val="000000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sp>
        <p:nvSpPr>
          <p:cNvPr id="1490" name="Google Shape;1490;p299"/>
          <p:cNvSpPr/>
          <p:nvPr/>
        </p:nvSpPr>
        <p:spPr>
          <a:xfrm>
            <a:off x="4724400" y="2438400"/>
            <a:ext cx="3362800" cy="28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287859" indent="-287859">
              <a:buClr>
                <a:schemeClr val="dk1"/>
              </a:buClr>
              <a:buSzPts val="1400"/>
              <a:buFont typeface="Arial"/>
              <a:buChar char="•"/>
            </a:pPr>
            <a:r>
              <a:rPr lang="en" sz="1867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Protect APIs and internet- facing workloads from data theft and Denial of Service (DoS) attacks</a:t>
            </a:r>
            <a:endParaRPr sz="1467">
              <a:solidFill>
                <a:srgbClr val="000000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287859" indent="-169329">
              <a:buClr>
                <a:schemeClr val="dk1"/>
              </a:buClr>
              <a:buSzPts val="1400"/>
            </a:pPr>
            <a:endParaRPr sz="1867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287859" indent="-287859">
              <a:buClr>
                <a:schemeClr val="dk1"/>
              </a:buClr>
              <a:buSzPts val="1400"/>
              <a:buFont typeface="Arial"/>
              <a:buChar char="•"/>
            </a:pPr>
            <a:r>
              <a:rPr lang="en" sz="1867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Apply consistent policies across hybrid cloud or public workloads, including VMware, Kubernetes, and other environments</a:t>
            </a:r>
            <a:endParaRPr sz="1467">
              <a:solidFill>
                <a:srgbClr val="000000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sp>
        <p:nvSpPr>
          <p:cNvPr id="1491" name="Google Shape;1491;p299"/>
          <p:cNvSpPr/>
          <p:nvPr/>
        </p:nvSpPr>
        <p:spPr>
          <a:xfrm>
            <a:off x="8458200" y="2430967"/>
            <a:ext cx="2972000" cy="2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287859" indent="-287859">
              <a:buClr>
                <a:schemeClr val="dk1"/>
              </a:buClr>
              <a:buSzPts val="1400"/>
              <a:buFont typeface="Arial"/>
              <a:buChar char="•"/>
            </a:pPr>
            <a:r>
              <a:rPr lang="en" sz="1867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Customers can reduce spend collectively by 20% to 80% across security and reliability “edge services,” including DNS, Global Load Balancing, WAF, and Rate Limiting</a:t>
            </a:r>
            <a:endParaRPr sz="1467">
              <a:solidFill>
                <a:srgbClr val="000000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>
              <a:buClr>
                <a:srgbClr val="000000"/>
              </a:buClr>
              <a:buSzPts val="1500"/>
            </a:pPr>
            <a:br>
              <a:rPr lang="en" sz="20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</a:br>
            <a:endParaRPr sz="2000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sp>
        <p:nvSpPr>
          <p:cNvPr id="1492" name="Google Shape;1492;p299"/>
          <p:cNvSpPr txBox="1"/>
          <p:nvPr/>
        </p:nvSpPr>
        <p:spPr>
          <a:xfrm>
            <a:off x="457200" y="104419"/>
            <a:ext cx="109728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7" tIns="121867" rIns="121867" bIns="121867" anchor="t" anchorCtr="0">
            <a:noAutofit/>
          </a:bodyPr>
          <a:lstStyle/>
          <a:p>
            <a:pPr>
              <a:buClr>
                <a:srgbClr val="000000"/>
              </a:buClr>
              <a:buSzPts val="2400"/>
            </a:pPr>
            <a:r>
              <a:rPr lang="en" sz="3200" dirty="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Three Compelling Use Cases</a:t>
            </a:r>
            <a:endParaRPr sz="3600" dirty="0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62325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317"/>
          <p:cNvSpPr txBox="1"/>
          <p:nvPr/>
        </p:nvSpPr>
        <p:spPr>
          <a:xfrm>
            <a:off x="304800" y="92220"/>
            <a:ext cx="109728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7" tIns="121867" rIns="121867" bIns="121867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" sz="3733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Cloud Internet Services demo!</a:t>
            </a:r>
            <a:endParaRPr sz="3733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0" name="Google Shape;1850;p3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4748" y="1111779"/>
            <a:ext cx="9360309" cy="5075891"/>
          </a:xfrm>
          <a:prstGeom prst="rect">
            <a:avLst/>
          </a:prstGeom>
          <a:noFill/>
          <a:ln>
            <a:noFill/>
          </a:ln>
        </p:spPr>
      </p:pic>
      <p:sp>
        <p:nvSpPr>
          <p:cNvPr id="1851" name="Google Shape;1851;p317"/>
          <p:cNvSpPr/>
          <p:nvPr/>
        </p:nvSpPr>
        <p:spPr>
          <a:xfrm>
            <a:off x="8141109" y="4955461"/>
            <a:ext cx="1002891" cy="668593"/>
          </a:xfrm>
          <a:prstGeom prst="wedgeRectCallout">
            <a:avLst>
              <a:gd name="adj1" fmla="val -20833"/>
              <a:gd name="adj2" fmla="val 6250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endParaRPr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2" name="Google Shape;1852;p317"/>
          <p:cNvSpPr/>
          <p:nvPr/>
        </p:nvSpPr>
        <p:spPr>
          <a:xfrm>
            <a:off x="7918245" y="4540539"/>
            <a:ext cx="1225755" cy="414920"/>
          </a:xfrm>
          <a:prstGeom prst="wedgeRectCallout">
            <a:avLst>
              <a:gd name="adj1" fmla="val -20833"/>
              <a:gd name="adj2" fmla="val 6250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endParaRPr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3" name="Google Shape;1853;p317"/>
          <p:cNvSpPr/>
          <p:nvPr/>
        </p:nvSpPr>
        <p:spPr>
          <a:xfrm>
            <a:off x="8365611" y="4865022"/>
            <a:ext cx="1963175" cy="825911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1">
              <a:alpha val="9098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Login or sign up for IBMid to start</a:t>
            </a:r>
            <a:endParaRPr sz="1467"/>
          </a:p>
        </p:txBody>
      </p:sp>
    </p:spTree>
    <p:extLst>
      <p:ext uri="{BB962C8B-B14F-4D97-AF65-F5344CB8AC3E}">
        <p14:creationId xmlns:p14="http://schemas.microsoft.com/office/powerpoint/2010/main" val="3431621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>
            <a:extLst>
              <a:ext uri="{FF2B5EF4-FFF2-40B4-BE49-F238E27FC236}">
                <a16:creationId xmlns:a16="http://schemas.microsoft.com/office/drawing/2014/main" id="{DD011BBC-EEF8-C64E-B85E-64EE14CF5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3402" y="5920409"/>
            <a:ext cx="937591" cy="937591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30BBFE75-6404-914F-867D-4C809E644737}"/>
              </a:ext>
            </a:extLst>
          </p:cNvPr>
          <p:cNvSpPr/>
          <p:nvPr/>
        </p:nvSpPr>
        <p:spPr>
          <a:xfrm>
            <a:off x="4616607" y="3582823"/>
            <a:ext cx="7420708" cy="3215415"/>
          </a:xfrm>
          <a:prstGeom prst="rect">
            <a:avLst/>
          </a:prstGeom>
          <a:solidFill>
            <a:srgbClr val="FF0000">
              <a:alpha val="1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6388E19-C9D0-9A4F-A2FE-F3DEB233E03F}"/>
              </a:ext>
            </a:extLst>
          </p:cNvPr>
          <p:cNvSpPr/>
          <p:nvPr/>
        </p:nvSpPr>
        <p:spPr>
          <a:xfrm>
            <a:off x="4616607" y="73979"/>
            <a:ext cx="7420708" cy="3077811"/>
          </a:xfrm>
          <a:prstGeom prst="rect">
            <a:avLst/>
          </a:prstGeom>
          <a:solidFill>
            <a:schemeClr val="accent1">
              <a:alpha val="1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C40439-DE5D-D04E-BFE9-D175FCF3B1D2}"/>
              </a:ext>
            </a:extLst>
          </p:cNvPr>
          <p:cNvSpPr/>
          <p:nvPr/>
        </p:nvSpPr>
        <p:spPr>
          <a:xfrm>
            <a:off x="8429189" y="900282"/>
            <a:ext cx="2358260" cy="1188010"/>
          </a:xfrm>
          <a:prstGeom prst="rect">
            <a:avLst/>
          </a:prstGeom>
          <a:solidFill>
            <a:schemeClr val="accent1">
              <a:alpha val="1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03345-D619-344B-AD7B-201415211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8407" y="1128733"/>
            <a:ext cx="812800" cy="812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B1A98A-0612-EB45-8B66-1CD306B09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0025" y="591363"/>
            <a:ext cx="812800" cy="812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824DD9-897C-0B44-B617-3F597C177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7713" y="1159327"/>
            <a:ext cx="812800" cy="812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EA41D2-38A4-914A-BED0-A262AE020D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9189" y="2200190"/>
            <a:ext cx="812800" cy="812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DAD52CA-4D45-024A-90D4-27DFCB779FF0}"/>
              </a:ext>
            </a:extLst>
          </p:cNvPr>
          <p:cNvSpPr txBox="1"/>
          <p:nvPr/>
        </p:nvSpPr>
        <p:spPr>
          <a:xfrm>
            <a:off x="9267929" y="2421924"/>
            <a:ext cx="1952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Platform: IKS 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D540FA6C-E286-C145-8C52-B582BCBDE1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1806" y="1215159"/>
            <a:ext cx="812800" cy="8128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85CBB82-E082-B84F-AE1D-A64FBFE481B9}"/>
              </a:ext>
            </a:extLst>
          </p:cNvPr>
          <p:cNvSpPr txBox="1"/>
          <p:nvPr/>
        </p:nvSpPr>
        <p:spPr>
          <a:xfrm>
            <a:off x="4935427" y="834633"/>
            <a:ext cx="172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 Balancer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E05D21-0B09-2A49-A1F1-43A0FC835753}"/>
              </a:ext>
            </a:extLst>
          </p:cNvPr>
          <p:cNvCxnSpPr>
            <a:cxnSpLocks/>
          </p:cNvCxnSpPr>
          <p:nvPr/>
        </p:nvCxnSpPr>
        <p:spPr>
          <a:xfrm flipV="1">
            <a:off x="6157881" y="1695576"/>
            <a:ext cx="2245368" cy="2408"/>
          </a:xfrm>
          <a:prstGeom prst="straightConnector1">
            <a:avLst/>
          </a:prstGeom>
          <a:ln w="317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26123EA9-D7FB-BF47-8CCC-1AE4B488A9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5415" y="2791256"/>
            <a:ext cx="2057397" cy="888999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F6A771D-E50B-F743-B31F-9A0452C15E4F}"/>
              </a:ext>
            </a:extLst>
          </p:cNvPr>
          <p:cNvSpPr/>
          <p:nvPr/>
        </p:nvSpPr>
        <p:spPr>
          <a:xfrm>
            <a:off x="8566125" y="4073057"/>
            <a:ext cx="2358260" cy="1188010"/>
          </a:xfrm>
          <a:prstGeom prst="rect">
            <a:avLst/>
          </a:prstGeom>
          <a:solidFill>
            <a:schemeClr val="accent1">
              <a:alpha val="1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E13BC743-72FF-FE4A-B5BA-A4CCADAE5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343" y="4301508"/>
            <a:ext cx="812800" cy="8128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A45C53F-B27A-8647-BD54-F05C01FA8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6961" y="3764138"/>
            <a:ext cx="812800" cy="8128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4F946CE-49D0-CF43-AD54-04C5CCFC4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4649" y="4332102"/>
            <a:ext cx="812800" cy="8128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BA50297-4BCA-CA48-BC1D-7B5E7C3774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6125" y="5372965"/>
            <a:ext cx="812800" cy="8128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479B3751-D163-8547-990F-F0F2B03FCAE0}"/>
              </a:ext>
            </a:extLst>
          </p:cNvPr>
          <p:cNvSpPr txBox="1"/>
          <p:nvPr/>
        </p:nvSpPr>
        <p:spPr>
          <a:xfrm>
            <a:off x="9404865" y="5594699"/>
            <a:ext cx="2247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Platform: OpenShift 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260E749-CD0B-6F4D-9157-85DD1DC80AFE}"/>
              </a:ext>
            </a:extLst>
          </p:cNvPr>
          <p:cNvCxnSpPr>
            <a:cxnSpLocks/>
          </p:cNvCxnSpPr>
          <p:nvPr/>
        </p:nvCxnSpPr>
        <p:spPr>
          <a:xfrm>
            <a:off x="3477636" y="3762391"/>
            <a:ext cx="1742742" cy="1148846"/>
          </a:xfrm>
          <a:prstGeom prst="straightConnector1">
            <a:avLst/>
          </a:prstGeom>
          <a:ln w="31750">
            <a:headEnd type="triangle" w="sm" len="sm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9C9A9EA8-23AD-2F48-B5F2-95EA1D1A8A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58572" y="-42186"/>
            <a:ext cx="1987771" cy="937591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9AE84866-6983-364E-8D49-FEEAC8884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2260" y="4395767"/>
            <a:ext cx="812800" cy="812800"/>
          </a:xfrm>
          <a:prstGeom prst="rect">
            <a:avLst/>
          </a:prstGeom>
        </p:spPr>
      </p:pic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9EA2AA93-F6A8-5541-8679-0B83B5007C9E}"/>
              </a:ext>
            </a:extLst>
          </p:cNvPr>
          <p:cNvCxnSpPr>
            <a:cxnSpLocks/>
          </p:cNvCxnSpPr>
          <p:nvPr/>
        </p:nvCxnSpPr>
        <p:spPr>
          <a:xfrm>
            <a:off x="6116942" y="4911237"/>
            <a:ext cx="2375505" cy="0"/>
          </a:xfrm>
          <a:prstGeom prst="straightConnector1">
            <a:avLst/>
          </a:prstGeom>
          <a:ln w="317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B23540B6-E424-574E-ACCF-D0BEA4B50DED}"/>
              </a:ext>
            </a:extLst>
          </p:cNvPr>
          <p:cNvSpPr txBox="1"/>
          <p:nvPr/>
        </p:nvSpPr>
        <p:spPr>
          <a:xfrm>
            <a:off x="5001679" y="4062364"/>
            <a:ext cx="172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 Balancer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A4D7AB-A686-BD41-9470-A2759C3A631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1788" y="252264"/>
            <a:ext cx="2920657" cy="1689269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6A14CFC-932F-1F4D-8962-8DA2C09DC738}"/>
              </a:ext>
            </a:extLst>
          </p:cNvPr>
          <p:cNvCxnSpPr>
            <a:cxnSpLocks/>
          </p:cNvCxnSpPr>
          <p:nvPr/>
        </p:nvCxnSpPr>
        <p:spPr>
          <a:xfrm>
            <a:off x="1277655" y="2023670"/>
            <a:ext cx="701457" cy="989320"/>
          </a:xfrm>
          <a:prstGeom prst="straightConnector1">
            <a:avLst/>
          </a:prstGeom>
          <a:ln w="31750">
            <a:headEnd type="triangle" w="sm" len="sm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4D99C95-5067-B847-B01D-3B9680603744}"/>
              </a:ext>
            </a:extLst>
          </p:cNvPr>
          <p:cNvCxnSpPr>
            <a:cxnSpLocks/>
          </p:cNvCxnSpPr>
          <p:nvPr/>
        </p:nvCxnSpPr>
        <p:spPr>
          <a:xfrm flipV="1">
            <a:off x="3451926" y="1875390"/>
            <a:ext cx="1810334" cy="1181518"/>
          </a:xfrm>
          <a:prstGeom prst="straightConnector1">
            <a:avLst/>
          </a:prstGeom>
          <a:ln w="31750">
            <a:headEnd type="triangle" w="sm" len="sm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1CE8AF4D-8ACE-5941-8700-B4BF5D6E93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6643" y="4399419"/>
            <a:ext cx="3436905" cy="2698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434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2286</TotalTime>
  <Words>575</Words>
  <Application>Microsoft Macintosh PowerPoint</Application>
  <PresentationFormat>Widescreen</PresentationFormat>
  <Paragraphs>83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IBM Plex Sans</vt:lpstr>
      <vt:lpstr>IBM Plex Sans Condensed</vt:lpstr>
      <vt:lpstr>Noto Sans Symbols</vt:lpstr>
      <vt:lpstr>Open Sans</vt:lpstr>
      <vt:lpstr>Open Sans SemiBold</vt:lpstr>
      <vt:lpstr>Office Theme</vt:lpstr>
      <vt:lpstr>IBM Cloud Internet Services   Web Application Firewall Global Load Balancer DDoS Protection DNS Rate Limiting </vt:lpstr>
      <vt:lpstr>IBM Cloud Internet Services: Web Application Firewall, DNS, Load Balancing, DDoS Protection</vt:lpstr>
      <vt:lpstr>PowerPoint Presentation</vt:lpstr>
      <vt:lpstr>165+</vt:lpstr>
      <vt:lpstr>Now Integrated with IBM Cloud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KRIER</dc:creator>
  <cp:lastModifiedBy>DAVID KRIER</cp:lastModifiedBy>
  <cp:revision>12</cp:revision>
  <cp:lastPrinted>2019-06-20T19:54:08Z</cp:lastPrinted>
  <dcterms:created xsi:type="dcterms:W3CDTF">2019-06-20T02:11:41Z</dcterms:created>
  <dcterms:modified xsi:type="dcterms:W3CDTF">2019-08-01T21:48:42Z</dcterms:modified>
</cp:coreProperties>
</file>

<file path=docProps/thumbnail.jpeg>
</file>